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18"/>
  </p:notesMasterIdLst>
  <p:sldIdLst>
    <p:sldId id="316" r:id="rId5"/>
    <p:sldId id="320" r:id="rId6"/>
    <p:sldId id="327" r:id="rId7"/>
    <p:sldId id="340" r:id="rId8"/>
    <p:sldId id="321" r:id="rId9"/>
    <p:sldId id="331" r:id="rId10"/>
    <p:sldId id="330" r:id="rId11"/>
    <p:sldId id="333" r:id="rId12"/>
    <p:sldId id="334" r:id="rId13"/>
    <p:sldId id="335" r:id="rId14"/>
    <p:sldId id="338" r:id="rId15"/>
    <p:sldId id="339" r:id="rId16"/>
    <p:sldId id="30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61692" autoAdjust="0"/>
  </p:normalViewPr>
  <p:slideViewPr>
    <p:cSldViewPr snapToGrid="0">
      <p:cViewPr varScale="1">
        <p:scale>
          <a:sx n="70" d="100"/>
          <a:sy n="70" d="100"/>
        </p:scale>
        <p:origin x="1590" y="66"/>
      </p:cViewPr>
      <p:guideLst/>
    </p:cSldViewPr>
  </p:slideViewPr>
  <p:outlineViewPr>
    <p:cViewPr>
      <p:scale>
        <a:sx n="33" d="100"/>
        <a:sy n="33" d="100"/>
      </p:scale>
      <p:origin x="0" y="-31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B1857-7F2F-4FA5-AC91-CA6CB406E5ED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1AFB1-1A0D-4465-9C69-5C319B14D7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Hello</a:t>
            </a:r>
            <a:endParaRPr lang="en-GB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Welcome to the video based retail store shelf monitoring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GB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My name is Mamoun Alghaslan, and I am delighted to show you our Shelf Monitoring System, which I worked on with my team mate Khaled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Almutairy</a:t>
            </a:r>
            <a:endParaRPr lang="en-US" sz="1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GB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This project is prepared as part of the requirements for the ICS-619 for the professional master in artificial intelligence from KFUPM with the mentorship of Dr.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Elsayed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Elalfy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and Dr.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AbdulJabbar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Siddiqi.</a:t>
            </a:r>
            <a:endParaRPr lang="en-GB" dirty="0">
              <a:effectLst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562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screen shot of the prototype.</a:t>
            </a:r>
          </a:p>
          <a:p>
            <a:endParaRPr lang="en-US" dirty="0"/>
          </a:p>
          <a:p>
            <a:r>
              <a:rPr lang="en-US" dirty="0"/>
              <a:t>The user is able to upload a photo and send it to the server, or capture a photo using a camera.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colcusion</a:t>
            </a:r>
            <a:r>
              <a:rPr lang="en-US" dirty="0"/>
              <a:t>,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04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We Collected and labelled a new dataset from Danube supermarket for Out-Of-Stock (OOS) and product misplacement (MIS).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Fine-tuned an existing model and achieved mean Average Precision (</a:t>
            </a:r>
            <a:r>
              <a:rPr lang="en-US" dirty="0" err="1"/>
              <a:t>mAP</a:t>
            </a:r>
            <a:r>
              <a:rPr lang="en-US" dirty="0"/>
              <a:t>) of 0.882 for MIS and 0.995 for OOS.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Developed a preliminary prototype of the Video-based Retail Store Shelf Monitoring System (SMS) using deep learning as a proof-of-concept.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/>
              <a:t>For future work,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284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We will focus on Real-world testing in a supermarket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And continue refining accuracy by expanding the dataset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Also Scaling the system to include multiple IP-cameras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And Exploring multiple broadcasting services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20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very much for your time</a:t>
            </a:r>
          </a:p>
          <a:p>
            <a:endParaRPr lang="en-US" dirty="0"/>
          </a:p>
          <a:p>
            <a:r>
              <a:rPr lang="en-US" dirty="0"/>
              <a:t>We hope this project will become marketable and useful in the near future.</a:t>
            </a:r>
          </a:p>
          <a:p>
            <a:endParaRPr lang="en-US" dirty="0"/>
          </a:p>
          <a:p>
            <a:r>
              <a:rPr lang="en-US" dirty="0"/>
              <a:t>Have a great 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37BDE-FCE3-41C4-B976-0DC28743AC5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100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has been recent trends in retail that focused on AI-Powered shopping experience, such as </a:t>
            </a:r>
            <a:r>
              <a:rPr lang="en-GB" dirty="0"/>
              <a:t>Amazon Go, </a:t>
            </a:r>
            <a:r>
              <a:rPr lang="en-GB" dirty="0" err="1"/>
              <a:t>Grabango</a:t>
            </a:r>
            <a:r>
              <a:rPr lang="en-GB" dirty="0"/>
              <a:t>, and Walmart’s Intelligent Retail Lab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proposed projects aims to build a robust Shelf-Monitoring-System (SMS) to tackle Out-of-Stock (OOS) and Misplaced (MIS) items.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system has a few key components, starting with a sliding camera system that would be mounted on the opposing sides of shelves, connected to a web server that hosts a detection model, and a notification system that can provide real-time updates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Before going into more details, let’s quickly go over some existing solutions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2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than the multi-sensor solutions, there have been some deep learning methods such as “faster R-CNN”,</a:t>
            </a:r>
          </a:p>
          <a:p>
            <a:r>
              <a:rPr lang="en-US" sz="1200" dirty="0"/>
              <a:t>Which is </a:t>
            </a:r>
            <a:r>
              <a:rPr lang="en-GB" sz="1200" dirty="0"/>
              <a:t>Generally slower due to its two-stage process</a:t>
            </a:r>
          </a:p>
          <a:p>
            <a:endParaRPr lang="en-GB" sz="1200" dirty="0"/>
          </a:p>
          <a:p>
            <a:r>
              <a:rPr lang="en-GB" sz="1200" dirty="0"/>
              <a:t>Another approach that has been developed is the You Only Look Once framework, YOLO,</a:t>
            </a:r>
          </a:p>
          <a:p>
            <a:r>
              <a:rPr lang="en-GB" sz="1200" dirty="0"/>
              <a:t>which is known for its real-time object detection capabilities, achieving faster inference speeds.</a:t>
            </a:r>
          </a:p>
          <a:p>
            <a:endParaRPr lang="en-GB" sz="1200" dirty="0"/>
          </a:p>
          <a:p>
            <a:r>
              <a:rPr lang="en-GB" sz="1200" dirty="0"/>
              <a:t>Other methods such as the classical methods of statistical analysis and basic machine learning do not generalize well when applied to new environments.</a:t>
            </a:r>
          </a:p>
          <a:p>
            <a:endParaRPr lang="en-GB" sz="1200" dirty="0"/>
          </a:p>
          <a:p>
            <a:r>
              <a:rPr lang="en-GB" sz="1200" dirty="0"/>
              <a:t>Depth estimation methods are successful but fail to detect product misplacement since it lacks the visual classification of object.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31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more about our solution.</a:t>
            </a:r>
          </a:p>
          <a:p>
            <a:endParaRPr lang="en-US" dirty="0"/>
          </a:p>
          <a:p>
            <a:r>
              <a:rPr lang="en-US" dirty="0"/>
              <a:t>The basic idea is as follows:</a:t>
            </a:r>
          </a:p>
          <a:p>
            <a:pPr marL="228600" indent="-228600">
              <a:buAutoNum type="arabicPeriod"/>
            </a:pPr>
            <a:r>
              <a:rPr lang="en-US" dirty="0"/>
              <a:t>Cameras are installed on</a:t>
            </a:r>
          </a:p>
          <a:p>
            <a:pPr marL="228600" indent="-228600">
              <a:buAutoNum type="arabicPeriod"/>
            </a:pPr>
            <a:r>
              <a:rPr lang="en-US" dirty="0"/>
              <a:t>sliding rails in front of</a:t>
            </a:r>
          </a:p>
          <a:p>
            <a:pPr marL="228600" indent="-228600">
              <a:buAutoNum type="arabicPeriod"/>
            </a:pPr>
            <a:r>
              <a:rPr lang="en-US" dirty="0"/>
              <a:t>the shelves.</a:t>
            </a:r>
          </a:p>
          <a:p>
            <a:pPr marL="228600" indent="-228600">
              <a:buAutoNum type="arabicPeriod"/>
            </a:pPr>
            <a:r>
              <a:rPr lang="en-US" dirty="0"/>
              <a:t>Each camera sees what’s on the opposite shelf unit</a:t>
            </a:r>
          </a:p>
          <a:p>
            <a:pPr marL="228600" indent="-228600">
              <a:buAutoNum type="arabicPeriod"/>
            </a:pPr>
            <a:r>
              <a:rPr lang="en-US" dirty="0"/>
              <a:t>The cameras are connected using </a:t>
            </a:r>
            <a:r>
              <a:rPr lang="en-US" dirty="0" err="1"/>
              <a:t>wifi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To a web server, which hosts</a:t>
            </a:r>
          </a:p>
          <a:p>
            <a:pPr marL="228600" indent="-228600">
              <a:buAutoNum type="arabicPeriod"/>
            </a:pPr>
            <a:r>
              <a:rPr lang="en-US" dirty="0"/>
              <a:t>The object detection model.</a:t>
            </a:r>
          </a:p>
          <a:p>
            <a:pPr marL="228600" indent="-228600">
              <a:buAutoNum type="arabicPeriod"/>
            </a:pPr>
            <a:r>
              <a:rPr lang="en-US" dirty="0"/>
              <a:t>The application can be used by admins to</a:t>
            </a:r>
          </a:p>
          <a:p>
            <a:pPr marL="228600" indent="-228600">
              <a:buAutoNum type="arabicPeriod"/>
            </a:pPr>
            <a:r>
              <a:rPr lang="en-US" dirty="0"/>
              <a:t>manage the database,</a:t>
            </a:r>
          </a:p>
          <a:p>
            <a:pPr marL="228600" indent="-228600">
              <a:buAutoNum type="arabicPeriod"/>
            </a:pPr>
            <a:r>
              <a:rPr lang="en-US" dirty="0"/>
              <a:t>As well as the broadcasting service that will</a:t>
            </a:r>
          </a:p>
          <a:p>
            <a:pPr marL="228600" indent="-228600">
              <a:buAutoNum type="arabicPeriod"/>
            </a:pPr>
            <a:r>
              <a:rPr lang="en-US" dirty="0"/>
              <a:t>Notify the on-floor employees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6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build our prototype, we: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Collected &amp; labelled images</a:t>
            </a:r>
            <a:r>
              <a:rPr lang="en-GB" dirty="0"/>
              <a:t> from Danube supermarket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Experimented</a:t>
            </a:r>
            <a:r>
              <a:rPr lang="en-GB" dirty="0"/>
              <a:t> </a:t>
            </a:r>
            <a:r>
              <a:rPr lang="en-GB" b="1" dirty="0"/>
              <a:t>with YOLO </a:t>
            </a:r>
            <a:r>
              <a:rPr lang="en-GB" dirty="0"/>
              <a:t>v5 and v7, &amp; Fine-tuned v8 on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Built a simple web interface </a:t>
            </a:r>
            <a:r>
              <a:rPr lang="en-GB" dirty="0"/>
              <a:t>to the object detection model </a:t>
            </a:r>
          </a:p>
          <a:p>
            <a:endParaRPr lang="en-GB" dirty="0"/>
          </a:p>
          <a:p>
            <a:r>
              <a:rPr lang="en-GB" dirty="0"/>
              <a:t>For Data collection,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884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visited the Danube supermarket in </a:t>
            </a:r>
            <a:r>
              <a:rPr lang="en-US" dirty="0" err="1"/>
              <a:t>AlKhobar</a:t>
            </a:r>
            <a:r>
              <a:rPr lang="en-US" dirty="0"/>
              <a:t>, and using a mobile phone fixed on a tripod, we sampled five shelves which had a total of about 150 products.</a:t>
            </a:r>
          </a:p>
          <a:p>
            <a:endParaRPr lang="en-US" dirty="0"/>
          </a:p>
          <a:p>
            <a:r>
              <a:rPr lang="en-GB" dirty="0"/>
              <a:t>Each product was removed to simulate OOS situations, and 32 product were moved around five times to simulate product misplacement</a:t>
            </a:r>
          </a:p>
          <a:p>
            <a:endParaRPr lang="en-GB" dirty="0"/>
          </a:p>
          <a:p>
            <a:r>
              <a:rPr lang="en-GB" dirty="0"/>
              <a:t>A total of 310 images were collected and labelled using </a:t>
            </a:r>
            <a:r>
              <a:rPr lang="en-GB" dirty="0" err="1"/>
              <a:t>Roboflow</a:t>
            </a:r>
            <a:endParaRPr lang="en-GB" dirty="0"/>
          </a:p>
          <a:p>
            <a:endParaRPr lang="en-GB" dirty="0"/>
          </a:p>
          <a:p>
            <a:r>
              <a:rPr lang="en-GB" dirty="0"/>
              <a:t>Data set was split 90/5/5% with balanced samples of classes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88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run a few experiments and understand the framework we will use in the system, we experimented with yolo versions 5 and 7.</a:t>
            </a:r>
          </a:p>
          <a:p>
            <a:endParaRPr lang="en-US" dirty="0"/>
          </a:p>
          <a:p>
            <a:r>
              <a:rPr lang="en-GB" dirty="0"/>
              <a:t>Yolov5 did not perform well, and took more than 5 hours to train on a quadro-P6000 GPU.  V7 had impressive results, but had a weakness distinguishing misplaced items.</a:t>
            </a:r>
          </a:p>
          <a:p>
            <a:endParaRPr lang="en-GB" dirty="0"/>
          </a:p>
          <a:p>
            <a:r>
              <a:rPr lang="en-GB" dirty="0"/>
              <a:t>Please feel free to pause the video and look at the numbers in details,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079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YoloV8, the model we selected for the system, showed remarkable results. It almost completely correctly detected OOS products, and a solid mAP50 score of 0.88 for misplaced products.</a:t>
            </a:r>
          </a:p>
          <a:p>
            <a:endParaRPr lang="en-US" dirty="0"/>
          </a:p>
          <a:p>
            <a:r>
              <a:rPr lang="en-US" dirty="0"/>
              <a:t>The photo shows a sample with on misplaced item in the middle row to the left, and an OOS product in the bottom row to the right.</a:t>
            </a:r>
          </a:p>
          <a:p>
            <a:endParaRPr lang="en-US" dirty="0"/>
          </a:p>
          <a:p>
            <a:r>
              <a:rPr lang="en-US" dirty="0"/>
              <a:t>After exporting the model weights,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933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started with the system components.</a:t>
            </a:r>
          </a:p>
          <a:p>
            <a:endParaRPr lang="en-US" dirty="0"/>
          </a:p>
          <a:p>
            <a:r>
              <a:rPr lang="en-US" dirty="0"/>
              <a:t>The system comprises of for main parts: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detection model we fine-tuned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Model API, which is a Python + Flask application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IP Cameras which will monitor the shelves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Web Server built using JavaScript Node.js + Express, the web server has three parts: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 Web-site server which allows the admins to manage IP camera registry, and the employees that will be notified using the broadcasting service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 Web worker which will periodically take images from all configured cameras for 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Broadcasting service</a:t>
            </a:r>
          </a:p>
          <a:p>
            <a:pPr marL="457200" lvl="1" indent="0">
              <a:buFont typeface="+mj-lt"/>
              <a:buNone/>
            </a:pPr>
            <a:endParaRPr lang="en-GB" dirty="0"/>
          </a:p>
          <a:p>
            <a:pPr marL="457200" lvl="1" indent="0">
              <a:buFont typeface="+mj-lt"/>
              <a:buNone/>
            </a:pPr>
            <a:r>
              <a:rPr lang="en-GB" dirty="0"/>
              <a:t>For this prototype, only the middle layer highlighted in blue was implemented.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10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159" y="1348536"/>
            <a:ext cx="4076458" cy="3654827"/>
          </a:xfrm>
        </p:spPr>
        <p:txBody>
          <a:bodyPr anchor="b">
            <a:normAutofit/>
          </a:bodyPr>
          <a:lstStyle>
            <a:lvl1pPr algn="r">
              <a:def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4851079-28FC-41AF-8373-BD8382DED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159" y="5170453"/>
            <a:ext cx="4076458" cy="990197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cs typeface="Calibri"/>
              </a:rPr>
              <a:t>Click to edit master text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6C3907-3C68-4C02-98EE-B36817B376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7025" y="0"/>
            <a:ext cx="6734974" cy="6858001"/>
          </a:xfrm>
          <a:custGeom>
            <a:avLst/>
            <a:gdLst>
              <a:gd name="connsiteX0" fmla="*/ 1 w 6734974"/>
              <a:gd name="connsiteY0" fmla="*/ 6292661 h 6858001"/>
              <a:gd name="connsiteX1" fmla="*/ 6734974 w 6734974"/>
              <a:gd name="connsiteY1" fmla="*/ 6292661 h 6858001"/>
              <a:gd name="connsiteX2" fmla="*/ 6734974 w 6734974"/>
              <a:gd name="connsiteY2" fmla="*/ 6858001 h 6858001"/>
              <a:gd name="connsiteX3" fmla="*/ 1 w 6734974"/>
              <a:gd name="connsiteY3" fmla="*/ 6858001 h 6858001"/>
              <a:gd name="connsiteX4" fmla="*/ 0 w 6734974"/>
              <a:gd name="connsiteY4" fmla="*/ 0 h 6858001"/>
              <a:gd name="connsiteX5" fmla="*/ 6734973 w 6734974"/>
              <a:gd name="connsiteY5" fmla="*/ 0 h 6858001"/>
              <a:gd name="connsiteX6" fmla="*/ 6734973 w 6734974"/>
              <a:gd name="connsiteY6" fmla="*/ 6256019 h 6858001"/>
              <a:gd name="connsiteX7" fmla="*/ 0 w 6734974"/>
              <a:gd name="connsiteY7" fmla="*/ 625601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4974" h="6858001">
                <a:moveTo>
                  <a:pt x="1" y="6292661"/>
                </a:moveTo>
                <a:lnTo>
                  <a:pt x="6734974" y="6292661"/>
                </a:lnTo>
                <a:lnTo>
                  <a:pt x="6734974" y="6858001"/>
                </a:lnTo>
                <a:lnTo>
                  <a:pt x="1" y="6858001"/>
                </a:lnTo>
                <a:close/>
                <a:moveTo>
                  <a:pt x="0" y="0"/>
                </a:moveTo>
                <a:lnTo>
                  <a:pt x="6734973" y="0"/>
                </a:lnTo>
                <a:lnTo>
                  <a:pt x="6734973" y="6256019"/>
                </a:lnTo>
                <a:lnTo>
                  <a:pt x="0" y="6256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4E7FD-271C-4B10-826F-A323C479D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93159" y="6274339"/>
            <a:ext cx="113988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4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8220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282206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6815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6815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F0B73B7-7EF9-4436-8B85-AC6CB551C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3841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12A1950-E837-4678-94B1-FA24467145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53841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C425DB15-1B5A-4780-98B4-C0921A42F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96A2980-FE4D-41BC-9B3F-DEC465C64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4">
            <a:extLst>
              <a:ext uri="{FF2B5EF4-FFF2-40B4-BE49-F238E27FC236}">
                <a16:creationId xmlns:a16="http://schemas.microsoft.com/office/drawing/2014/main" id="{2BBEE260-2DCA-4E68-9719-2D94DA793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6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95D367-78A2-47F5-B8D8-808AF3A34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1">
            <a:extLst>
              <a:ext uri="{FF2B5EF4-FFF2-40B4-BE49-F238E27FC236}">
                <a16:creationId xmlns:a16="http://schemas.microsoft.com/office/drawing/2014/main" id="{6109EF88-13AD-41C1-97AF-8C2772981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45E9990E-4826-4D59-9C78-9A4A6CA11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2C717-2A7A-4268-8EAA-2647EC66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FC668B-6914-4B3A-B7DF-20E1580B17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7407AA4-CC80-45E8-B78C-F0CF175638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4666" y="1678220"/>
            <a:ext cx="4267645" cy="4267645"/>
          </a:xfrm>
          <a:custGeom>
            <a:avLst/>
            <a:gdLst>
              <a:gd name="connsiteX0" fmla="*/ 2133823 w 4267645"/>
              <a:gd name="connsiteY0" fmla="*/ 0 h 4267645"/>
              <a:gd name="connsiteX1" fmla="*/ 4267645 w 4267645"/>
              <a:gd name="connsiteY1" fmla="*/ 2133823 h 4267645"/>
              <a:gd name="connsiteX2" fmla="*/ 2133823 w 4267645"/>
              <a:gd name="connsiteY2" fmla="*/ 4267645 h 4267645"/>
              <a:gd name="connsiteX3" fmla="*/ 0 w 4267645"/>
              <a:gd name="connsiteY3" fmla="*/ 2133823 h 4267645"/>
              <a:gd name="connsiteX4" fmla="*/ 2133823 w 4267645"/>
              <a:gd name="connsiteY4" fmla="*/ 0 h 426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645" h="4267645">
                <a:moveTo>
                  <a:pt x="2133823" y="0"/>
                </a:moveTo>
                <a:cubicBezTo>
                  <a:pt x="3312299" y="0"/>
                  <a:pt x="4267645" y="955346"/>
                  <a:pt x="4267645" y="2133823"/>
                </a:cubicBezTo>
                <a:cubicBezTo>
                  <a:pt x="4267645" y="3312300"/>
                  <a:pt x="3312299" y="4267645"/>
                  <a:pt x="2133823" y="4267645"/>
                </a:cubicBezTo>
                <a:cubicBezTo>
                  <a:pt x="955346" y="4267645"/>
                  <a:pt x="0" y="3312300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8C582-BD9C-49F9-8097-36611CFF16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EACB3-0A23-4032-B5B1-266A253C2C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C0B42-8B5D-47B8-8E1E-5BAA45A847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CDB3-CB80-4B55-AA7A-C57DCAC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 anchor="b">
            <a:noAutofit/>
          </a:bodyPr>
          <a:lstStyle>
            <a:lvl1pPr>
              <a:defRPr lang="en-US" sz="5400" b="1" kern="1200" spc="40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EFD46DF2-E81B-4E77-B06D-F09DC5853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D044CC36-2EFF-44B0-90A3-986DACB7E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AA3D090-A815-4AF9-88CE-94F0B7DD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98169C0-3B43-43E5-AC66-3B5B27A46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F553A0-E179-4D32-97DB-0F3679967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0003" y="1856226"/>
            <a:ext cx="2040674" cy="2040674"/>
          </a:xfrm>
          <a:custGeom>
            <a:avLst/>
            <a:gdLst>
              <a:gd name="connsiteX0" fmla="*/ 1020337 w 2040674"/>
              <a:gd name="connsiteY0" fmla="*/ 0 h 2040674"/>
              <a:gd name="connsiteX1" fmla="*/ 2040674 w 2040674"/>
              <a:gd name="connsiteY1" fmla="*/ 1020337 h 2040674"/>
              <a:gd name="connsiteX2" fmla="*/ 1020337 w 2040674"/>
              <a:gd name="connsiteY2" fmla="*/ 2040674 h 2040674"/>
              <a:gd name="connsiteX3" fmla="*/ 0 w 2040674"/>
              <a:gd name="connsiteY3" fmla="*/ 1020337 h 2040674"/>
              <a:gd name="connsiteX4" fmla="*/ 1020337 w 2040674"/>
              <a:gd name="connsiteY4" fmla="*/ 0 h 204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9BD1CE3-05F6-44F6-B6FB-EB60AB96B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5160" y="0"/>
            <a:ext cx="2866840" cy="2925044"/>
          </a:xfrm>
          <a:custGeom>
            <a:avLst/>
            <a:gdLst>
              <a:gd name="connsiteX0" fmla="*/ 1437601 w 2866840"/>
              <a:gd name="connsiteY0" fmla="*/ 0 h 2925044"/>
              <a:gd name="connsiteX1" fmla="*/ 1488735 w 2866840"/>
              <a:gd name="connsiteY1" fmla="*/ 0 h 2925044"/>
              <a:gd name="connsiteX2" fmla="*/ 1612768 w 2866840"/>
              <a:gd name="connsiteY2" fmla="*/ 6263 h 2925044"/>
              <a:gd name="connsiteX3" fmla="*/ 2860554 w 2866840"/>
              <a:gd name="connsiteY3" fmla="*/ 1026775 h 2925044"/>
              <a:gd name="connsiteX4" fmla="*/ 2866840 w 2866840"/>
              <a:gd name="connsiteY4" fmla="*/ 1051223 h 2925044"/>
              <a:gd name="connsiteX5" fmla="*/ 2866840 w 2866840"/>
              <a:gd name="connsiteY5" fmla="*/ 1872530 h 2925044"/>
              <a:gd name="connsiteX6" fmla="*/ 2860554 w 2866840"/>
              <a:gd name="connsiteY6" fmla="*/ 1896978 h 2925044"/>
              <a:gd name="connsiteX7" fmla="*/ 1463168 w 2866840"/>
              <a:gd name="connsiteY7" fmla="*/ 2925044 h 2925044"/>
              <a:gd name="connsiteX8" fmla="*/ 0 w 2866840"/>
              <a:gd name="connsiteY8" fmla="*/ 1461877 h 2925044"/>
              <a:gd name="connsiteX9" fmla="*/ 1313568 w 2866840"/>
              <a:gd name="connsiteY9" fmla="*/ 6263 h 29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40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2203017" y="66206"/>
                  <a:pt x="2689551" y="476982"/>
                  <a:pt x="2860554" y="1026775"/>
                </a:cubicBezTo>
                <a:lnTo>
                  <a:pt x="2866840" y="1051223"/>
                </a:lnTo>
                <a:lnTo>
                  <a:pt x="2866840" y="1872530"/>
                </a:lnTo>
                <a:lnTo>
                  <a:pt x="2860554" y="1896978"/>
                </a:lnTo>
                <a:cubicBezTo>
                  <a:pt x="2675300" y="2492588"/>
                  <a:pt x="2119737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6562173-D9DF-4B80-B41C-B2366D8F2C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65227" y="3267983"/>
            <a:ext cx="3726773" cy="3590017"/>
          </a:xfrm>
          <a:custGeom>
            <a:avLst/>
            <a:gdLst>
              <a:gd name="connsiteX0" fmla="*/ 2272751 w 3726773"/>
              <a:gd name="connsiteY0" fmla="*/ 0 h 3590017"/>
              <a:gd name="connsiteX1" fmla="*/ 3718432 w 3726773"/>
              <a:gd name="connsiteY1" fmla="*/ 518986 h 3590017"/>
              <a:gd name="connsiteX2" fmla="*/ 3726773 w 3726773"/>
              <a:gd name="connsiteY2" fmla="*/ 526567 h 3590017"/>
              <a:gd name="connsiteX3" fmla="*/ 3726773 w 3726773"/>
              <a:gd name="connsiteY3" fmla="*/ 3590017 h 3590017"/>
              <a:gd name="connsiteX4" fmla="*/ 422959 w 3726773"/>
              <a:gd name="connsiteY4" fmla="*/ 3590017 h 3590017"/>
              <a:gd name="connsiteX5" fmla="*/ 388150 w 3726773"/>
              <a:gd name="connsiteY5" fmla="*/ 3543469 h 3590017"/>
              <a:gd name="connsiteX6" fmla="*/ 0 w 3726773"/>
              <a:gd name="connsiteY6" fmla="*/ 2272752 h 3590017"/>
              <a:gd name="connsiteX7" fmla="*/ 2272751 w 3726773"/>
              <a:gd name="connsiteY7" fmla="*/ 0 h 359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26773" h="3590017">
                <a:moveTo>
                  <a:pt x="2272751" y="0"/>
                </a:moveTo>
                <a:cubicBezTo>
                  <a:pt x="2821903" y="0"/>
                  <a:pt x="3325566" y="194765"/>
                  <a:pt x="3718432" y="518986"/>
                </a:cubicBezTo>
                <a:lnTo>
                  <a:pt x="3726773" y="526567"/>
                </a:lnTo>
                <a:lnTo>
                  <a:pt x="3726773" y="3590017"/>
                </a:lnTo>
                <a:lnTo>
                  <a:pt x="422959" y="3590017"/>
                </a:lnTo>
                <a:lnTo>
                  <a:pt x="388150" y="3543469"/>
                </a:lnTo>
                <a:cubicBezTo>
                  <a:pt x="143093" y="3180735"/>
                  <a:pt x="0" y="2743454"/>
                  <a:pt x="0" y="2272752"/>
                </a:cubicBezTo>
                <a:cubicBezTo>
                  <a:pt x="0" y="1017546"/>
                  <a:pt x="1017546" y="0"/>
                  <a:pt x="227275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CFE18B2-C456-4DF2-9D4C-6A9017A6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ABD619-DC62-4FA6-8ABC-122A5C4B4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8A21E-0201-405E-A386-7A39F8F82F4E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01262" y="21822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6BABF-2A15-48FB-BA27-BC36B637FC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 rot="16200000">
            <a:off x="-762668" y="4999038"/>
            <a:ext cx="335280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1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FE17E6-924C-47EE-8164-2CD1687C7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72DC8-7C70-4BE2-9DB2-CFABD37F8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2550" y="53975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E5E2300-A2FB-4449-8855-6D21495825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050" y="383540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>
            <a:lvl1pPr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C96BE-A34E-471B-A916-071966BC699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040EA-B3B8-4EB9-BC7F-EB3DFF9597D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82D71-9E0A-4793-BA54-BEAEB7A368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48A8E28-7873-4AFA-A619-0E497E01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2268" y="536567"/>
            <a:ext cx="5784867" cy="5784867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 anchor="ctr">
            <a:normAutofit/>
          </a:bodyPr>
          <a:lstStyle>
            <a:lvl1pPr algn="ctr">
              <a:defRPr lang="en-US" sz="45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6567"/>
            <a:ext cx="4518504" cy="5784867"/>
          </a:xfrm>
        </p:spPr>
        <p:txBody>
          <a:bodyPr anchor="ctr">
            <a:normAutofit/>
          </a:bodyPr>
          <a:lstStyle>
            <a:lvl1pPr marL="0" indent="0">
              <a:lnSpc>
                <a:spcPts val="2500"/>
              </a:lnSpc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sp>
        <p:nvSpPr>
          <p:cNvPr id="4" name="Graphic 13">
            <a:extLst>
              <a:ext uri="{FF2B5EF4-FFF2-40B4-BE49-F238E27FC236}">
                <a16:creationId xmlns:a16="http://schemas.microsoft.com/office/drawing/2014/main" id="{5EB0124E-1A8A-4EB1-A9CF-E273590B6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9945" y="351421"/>
            <a:ext cx="198609" cy="198609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44654EA2-A648-4219-B093-1C05AE96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5883" y="5732852"/>
            <a:ext cx="130186" cy="130186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81C0EC89-A66C-4027-8FF0-F7605B506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223" y="1072473"/>
            <a:ext cx="182432" cy="182432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411FC072-5A30-4F87-8D5F-B58BC2023A9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406C42C-BE3A-4833-B0B7-357CE8FB62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4E6E8B18-45E0-4925-8E5D-41F418C91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236E68-2CF8-44ED-939D-0302808CE8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370" cy="6858000"/>
          </a:xfrm>
          <a:custGeom>
            <a:avLst/>
            <a:gdLst>
              <a:gd name="connsiteX0" fmla="*/ 0 w 12188370"/>
              <a:gd name="connsiteY0" fmla="*/ 0 h 6858000"/>
              <a:gd name="connsiteX1" fmla="*/ 12188370 w 12188370"/>
              <a:gd name="connsiteY1" fmla="*/ 0 h 6858000"/>
              <a:gd name="connsiteX2" fmla="*/ 12188370 w 12188370"/>
              <a:gd name="connsiteY2" fmla="*/ 6858000 h 6858000"/>
              <a:gd name="connsiteX3" fmla="*/ 0 w 12188370"/>
              <a:gd name="connsiteY3" fmla="*/ 6858000 h 6858000"/>
              <a:gd name="connsiteX4" fmla="*/ 0 w 12188370"/>
              <a:gd name="connsiteY4" fmla="*/ 843875 h 6858000"/>
              <a:gd name="connsiteX5" fmla="*/ 8473201 w 12188370"/>
              <a:gd name="connsiteY5" fmla="*/ 843875 h 6858000"/>
              <a:gd name="connsiteX6" fmla="*/ 8473201 w 12188370"/>
              <a:gd name="connsiteY6" fmla="*/ 816443 h 6858000"/>
              <a:gd name="connsiteX7" fmla="*/ 0 w 12188370"/>
              <a:gd name="connsiteY7" fmla="*/ 816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370" h="6858000">
                <a:moveTo>
                  <a:pt x="0" y="0"/>
                </a:moveTo>
                <a:lnTo>
                  <a:pt x="12188370" y="0"/>
                </a:lnTo>
                <a:lnTo>
                  <a:pt x="12188370" y="6858000"/>
                </a:lnTo>
                <a:lnTo>
                  <a:pt x="0" y="6858000"/>
                </a:lnTo>
                <a:lnTo>
                  <a:pt x="0" y="843875"/>
                </a:lnTo>
                <a:lnTo>
                  <a:pt x="8473201" y="843875"/>
                </a:lnTo>
                <a:lnTo>
                  <a:pt x="8473201" y="816443"/>
                </a:lnTo>
                <a:lnTo>
                  <a:pt x="0" y="8164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275" y="2276439"/>
            <a:ext cx="9679448" cy="2868439"/>
          </a:xfrm>
        </p:spPr>
        <p:txBody>
          <a:bodyPr anchor="b">
            <a:noAutofit/>
          </a:bodyPr>
          <a:lstStyle>
            <a:lvl1pPr algn="l">
              <a:defRPr lang="en-US" sz="7200" b="1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1D9E9B9-E0A7-4C75-946E-BBAEBCC2CA6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C6873F-B921-4626-97A7-FD8E9398E4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10886" y="821523"/>
            <a:ext cx="84732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raphic 13">
            <a:extLst>
              <a:ext uri="{FF2B5EF4-FFF2-40B4-BE49-F238E27FC236}">
                <a16:creationId xmlns:a16="http://schemas.microsoft.com/office/drawing/2014/main" id="{275D0799-1240-4A8C-98BF-96679D262568}"/>
              </a:ext>
            </a:extLst>
          </p:cNvPr>
          <p:cNvSpPr/>
          <p:nvPr userDrawn="1"/>
        </p:nvSpPr>
        <p:spPr>
          <a:xfrm>
            <a:off x="544954" y="2865643"/>
            <a:ext cx="146329" cy="157937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F7A1898-37E9-4DF7-9E1E-A5D41681C6D9}"/>
              </a:ext>
            </a:extLst>
          </p:cNvPr>
          <p:cNvSpPr/>
          <p:nvPr userDrawn="1"/>
        </p:nvSpPr>
        <p:spPr>
          <a:xfrm>
            <a:off x="903734" y="3094942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DA49FC99-340D-4901-98CD-6C4D1941C969}"/>
              </a:ext>
            </a:extLst>
          </p:cNvPr>
          <p:cNvSpPr/>
          <p:nvPr userDrawn="1"/>
        </p:nvSpPr>
        <p:spPr>
          <a:xfrm>
            <a:off x="532920" y="361923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7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,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95" y="1825625"/>
            <a:ext cx="100694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25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7D4E1F-D8DD-4ED2-8901-A47E93089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4820000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301" y="299507"/>
            <a:ext cx="5221620" cy="625898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19B6EE4-4480-4732-A518-32AAC2EC081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77543"/>
            <a:ext cx="4434721" cy="978806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F28DA37-6556-4F96-9D80-0B084FB282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928D1E0-21A1-4EC2-B776-3F8703D3A0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B15A-5639-4D83-9CDE-B6FC231C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>
            <a:normAutofit/>
          </a:bodyPr>
          <a:lstStyle>
            <a:lvl1pPr>
              <a:defRPr sz="5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AB6B174-300F-4F50-A575-00A13C1635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38" y="200660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74E96A81-148E-486F-BEFA-3D3FDB0B41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94908" y="200638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17F02522-1BD4-4AC9-BBCB-05010ECC0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0378" y="2015722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961DC1B-263A-48A8-89E6-541AC356E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7276" y="2006379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2C4443B1-A455-4AF9-BE87-A07EA91F85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24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EEC7D0BC-E2A5-4FBE-A334-D9FF80B0D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8724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0CC80C9C-897F-4C36-8150-427548D8FF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490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A621D1DC-4C76-4E2F-A56F-7D7C193776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490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2DF3BDDA-6F5B-42F5-B623-12E87B1990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037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332AD10F-DEDB-4199-BAF1-536999434B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037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28F12227-FF8F-4C6B-910E-91A315DC22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5847" y="5017734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C71F03-1105-4059-948E-EE58B5878A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25847" y="5352052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D29C9-824B-4147-81C3-28968F4647D1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1988" y="61339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38C45-011A-48F8-A346-A07B1E830B4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505757" y="845343"/>
            <a:ext cx="36339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C46EB-807F-48CF-988B-E006AEC9992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160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0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2 column (comparison slide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5">
            <a:extLst>
              <a:ext uri="{FF2B5EF4-FFF2-40B4-BE49-F238E27FC236}">
                <a16:creationId xmlns:a16="http://schemas.microsoft.com/office/drawing/2014/main" id="{AF89E921-750A-4005-BEC2-04B9514B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3B378915-E570-47AE-8F85-FB8ED4A6C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AF1E926-D68F-4DC8-9F6D-C2C1576F9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6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6" r:id="rId4"/>
    <p:sldLayoutId id="2147483660" r:id="rId5"/>
    <p:sldLayoutId id="2147483680" r:id="rId6"/>
    <p:sldLayoutId id="2147483677" r:id="rId7"/>
    <p:sldLayoutId id="2147483665" r:id="rId8"/>
    <p:sldLayoutId id="2147483663" r:id="rId9"/>
    <p:sldLayoutId id="2147483679" r:id="rId10"/>
    <p:sldLayoutId id="2147483681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microsoft.com/office/2007/relationships/hdphoto" Target="../media/hdphoto1.wdp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helves of cleaning products&#10;&#10;Description automatically generated">
            <a:extLst>
              <a:ext uri="{FF2B5EF4-FFF2-40B4-BE49-F238E27FC236}">
                <a16:creationId xmlns:a16="http://schemas.microsoft.com/office/drawing/2014/main" id="{0D1EF9BA-5F19-E6F6-13E1-45012C4361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</a:blip>
          <a:srcRect t="-1" r="-811" b="-340"/>
          <a:stretch/>
        </p:blipFill>
        <p:spPr>
          <a:xfrm>
            <a:off x="5457024" y="-1421"/>
            <a:ext cx="6891570" cy="6859421"/>
          </a:xfrm>
          <a:prstGeom prst="rect">
            <a:avLst/>
          </a:prstGeom>
        </p:spPr>
      </p:pic>
      <p:pic>
        <p:nvPicPr>
          <p:cNvPr id="20" name="Picture 19" descr="Shelves of cleaning products&#10;&#10;Description automatically generated">
            <a:extLst>
              <a:ext uri="{FF2B5EF4-FFF2-40B4-BE49-F238E27FC236}">
                <a16:creationId xmlns:a16="http://schemas.microsoft.com/office/drawing/2014/main" id="{7A663F12-8DAD-5761-A7C8-D06AF63E7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t="-1" r="73493" b="60465"/>
          <a:stretch/>
        </p:blipFill>
        <p:spPr>
          <a:xfrm>
            <a:off x="5457025" y="-1420"/>
            <a:ext cx="1812022" cy="2702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AE4F1D-F101-4E88-9698-51D314EF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1000" dirty="0"/>
              <a:t>231-ICS-619 Project</a:t>
            </a:r>
            <a:br>
              <a:rPr lang="en-GB" sz="1000" dirty="0"/>
            </a:br>
            <a:br>
              <a:rPr lang="en-GB" dirty="0"/>
            </a:br>
            <a:r>
              <a:rPr lang="en-GB" dirty="0"/>
              <a:t>Video-based Retail Store Shelf Monitoring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726762-2B23-4F53-9DBB-96441A2A51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Khaled </a:t>
            </a:r>
            <a:r>
              <a:rPr lang="en-US" dirty="0" err="1"/>
              <a:t>Almutairy</a:t>
            </a:r>
            <a:endParaRPr lang="en-US" dirty="0"/>
          </a:p>
          <a:p>
            <a:pPr algn="ctr"/>
            <a:r>
              <a:rPr lang="en-US" dirty="0"/>
              <a:t>Mamoun Alghaslan</a:t>
            </a:r>
          </a:p>
        </p:txBody>
      </p:sp>
      <p:pic>
        <p:nvPicPr>
          <p:cNvPr id="10" name="Picture Placeholder 9" descr="Shelves of cleaning products on shelves&#10;&#10;Description automatically generated">
            <a:extLst>
              <a:ext uri="{FF2B5EF4-FFF2-40B4-BE49-F238E27FC236}">
                <a16:creationId xmlns:a16="http://schemas.microsoft.com/office/drawing/2014/main" id="{1CCDB6D5-C83F-70CF-C69C-56DA9E680C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37531" t="33639" r="32271" b="37615"/>
          <a:stretch/>
        </p:blipFill>
        <p:spPr>
          <a:xfrm>
            <a:off x="8021053" y="2293678"/>
            <a:ext cx="2070701" cy="1971413"/>
          </a:xfrm>
          <a:prstGeom prst="rect">
            <a:avLst/>
          </a:prstGeom>
        </p:spPr>
      </p:pic>
      <p:pic>
        <p:nvPicPr>
          <p:cNvPr id="14" name="Picture 13" descr="Shelves with cleaning products&#10;&#10;Description automatically generated">
            <a:extLst>
              <a:ext uri="{FF2B5EF4-FFF2-40B4-BE49-F238E27FC236}">
                <a16:creationId xmlns:a16="http://schemas.microsoft.com/office/drawing/2014/main" id="{7A636F1C-CFA7-369E-55A8-C0BA6A593D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50240" t="16220" r="25728" b="57519"/>
          <a:stretch/>
        </p:blipFill>
        <p:spPr>
          <a:xfrm>
            <a:off x="8875552" y="1098957"/>
            <a:ext cx="1642860" cy="1795245"/>
          </a:xfrm>
          <a:prstGeom prst="rect">
            <a:avLst/>
          </a:prstGeom>
        </p:spPr>
      </p:pic>
      <p:pic>
        <p:nvPicPr>
          <p:cNvPr id="16" name="Picture 15" descr="Shelves with cleaning products&#10;&#10;Description automatically generated">
            <a:extLst>
              <a:ext uri="{FF2B5EF4-FFF2-40B4-BE49-F238E27FC236}">
                <a16:creationId xmlns:a16="http://schemas.microsoft.com/office/drawing/2014/main" id="{31EDB308-8277-B333-3B8A-B117805FB5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29759" t="55243" r="43735" b="20091"/>
          <a:stretch/>
        </p:blipFill>
        <p:spPr>
          <a:xfrm>
            <a:off x="7491369" y="3775046"/>
            <a:ext cx="1812022" cy="1686187"/>
          </a:xfrm>
          <a:prstGeom prst="rect">
            <a:avLst/>
          </a:prstGeom>
        </p:spPr>
      </p:pic>
      <p:pic>
        <p:nvPicPr>
          <p:cNvPr id="18" name="Picture 17" descr="Shelves of cleaning products on shelves&#10;&#10;Description automatically generated">
            <a:extLst>
              <a:ext uri="{FF2B5EF4-FFF2-40B4-BE49-F238E27FC236}">
                <a16:creationId xmlns:a16="http://schemas.microsoft.com/office/drawing/2014/main" id="{50B903A1-018F-9ECD-1537-1B3DB8737E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76547" t="51104"/>
          <a:stretch/>
        </p:blipFill>
        <p:spPr>
          <a:xfrm>
            <a:off x="10687171" y="3510583"/>
            <a:ext cx="1574342" cy="3282192"/>
          </a:xfrm>
          <a:prstGeom prst="rect">
            <a:avLst/>
          </a:prstGeom>
        </p:spPr>
      </p:pic>
      <p:pic>
        <p:nvPicPr>
          <p:cNvPr id="22" name="Picture 21" descr="Shelves with cleaning products&#10;&#10;Description automatically generated">
            <a:extLst>
              <a:ext uri="{FF2B5EF4-FFF2-40B4-BE49-F238E27FC236}">
                <a16:creationId xmlns:a16="http://schemas.microsoft.com/office/drawing/2014/main" id="{A5F6FDB8-EC68-A644-4969-93B0E7661F4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t="70453" r="74521"/>
          <a:stretch/>
        </p:blipFill>
        <p:spPr>
          <a:xfrm>
            <a:off x="5457023" y="4773336"/>
            <a:ext cx="1715980" cy="2019439"/>
          </a:xfrm>
          <a:prstGeom prst="rect">
            <a:avLst/>
          </a:prstGeom>
        </p:spPr>
      </p:pic>
      <p:pic>
        <p:nvPicPr>
          <p:cNvPr id="1026" name="Picture 2" descr="KFUPM &amp; KSA | The Chrystie Lab at KFUPM">
            <a:extLst>
              <a:ext uri="{FF2B5EF4-FFF2-40B4-BE49-F238E27FC236}">
                <a16:creationId xmlns:a16="http://schemas.microsoft.com/office/drawing/2014/main" id="{DAE1D328-652D-80E6-C55B-B7D5D5569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51" y="756634"/>
            <a:ext cx="1833474" cy="18334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7632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Prototype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6E14F5E-D2D0-358D-9C04-D26A29CC47C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4123"/>
          <a:stretch/>
        </p:blipFill>
        <p:spPr>
          <a:xfrm>
            <a:off x="2552380" y="1544533"/>
            <a:ext cx="7087239" cy="4811817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828749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4E3E26E-714B-4B44-A67B-0189BC68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526616-F706-4249-9A7C-EA3985ED97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Collected and labelled a new dataset from Danube supermarket for Out-Of-Stock (OOS) and product misplacement (MIS).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Fine-tuned an existing model and achieved mean Average Precision (</a:t>
            </a:r>
            <a:r>
              <a:rPr lang="en-US" dirty="0" err="1"/>
              <a:t>mAP</a:t>
            </a:r>
            <a:r>
              <a:rPr lang="en-US" dirty="0"/>
              <a:t>) of 0.882 for MIS and 0.995 for OOS.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Developed a preliminary prototype of the Video-based Retail Store Shelf Monitoring System (SMS) using deep learning as a proof-of-concept.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B3F075-2235-46AD-AC06-C2FE0E89D6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464666" y="1678220"/>
            <a:ext cx="4267645" cy="426764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692A6-6271-47C8-8EC7-04C6C83F71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9D170-9847-4908-8027-FDA03D74EF6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73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4E3E26E-714B-4B44-A67B-0189BC68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526616-F706-4249-9A7C-EA3985ED97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Real-world testing in a supermarket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Refining accuracy by expanding the dataset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Scaling the system to include multiple IP-cameras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Exploring broadcasting services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B3F075-2235-46AD-AC06-C2FE0E89D6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464666" y="1678220"/>
            <a:ext cx="4267645" cy="426764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692A6-6271-47C8-8EC7-04C6C83F71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9D170-9847-4908-8027-FDA03D74EF6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0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CDFAA45-882A-416F-A852-1A8343E4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06D5F1F-D562-439A-90CF-588150E7027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pic>
        <p:nvPicPr>
          <p:cNvPr id="13" name="Picture Placeholder 12" descr="Aerial view of a container ship">
            <a:extLst>
              <a:ext uri="{FF2B5EF4-FFF2-40B4-BE49-F238E27FC236}">
                <a16:creationId xmlns:a16="http://schemas.microsoft.com/office/drawing/2014/main" id="{0E3104C5-82CF-4912-8A3A-ABB23851C6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0003" y="1856226"/>
            <a:ext cx="2040674" cy="2040674"/>
          </a:xfrm>
        </p:spPr>
      </p:pic>
      <p:pic>
        <p:nvPicPr>
          <p:cNvPr id="16" name="Picture Placeholder 15" descr="Aerial view of a container ship">
            <a:extLst>
              <a:ext uri="{FF2B5EF4-FFF2-40B4-BE49-F238E27FC236}">
                <a16:creationId xmlns:a16="http://schemas.microsoft.com/office/drawing/2014/main" id="{0C8862CB-9A0A-41E5-8057-4B02440151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5160" y="0"/>
            <a:ext cx="2866840" cy="2925044"/>
          </a:xfr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E796413-D756-477E-9170-1EF1E340CB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/>
          <a:lstStyle/>
          <a:p>
            <a:r>
              <a:rPr lang="en-US" dirty="0"/>
              <a:t>Mamoun Alghaslan, Khaled Almutairy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" name="Picture Placeholder 23" descr="Aerial view of a container shipyard">
            <a:extLst>
              <a:ext uri="{FF2B5EF4-FFF2-40B4-BE49-F238E27FC236}">
                <a16:creationId xmlns:a16="http://schemas.microsoft.com/office/drawing/2014/main" id="{BD683070-0B23-4933-B600-3DFACAE556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5227" y="3267983"/>
            <a:ext cx="3726773" cy="3590017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FC4993C-22B1-4153-9289-D26CFB4B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8391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Recent trends in retail focus on </a:t>
            </a:r>
            <a:r>
              <a:rPr lang="en-GB" b="1" dirty="0"/>
              <a:t>AI-Powered</a:t>
            </a:r>
            <a:r>
              <a:rPr lang="en-GB" dirty="0"/>
              <a:t> shops, such as Amazon Go, </a:t>
            </a:r>
            <a:r>
              <a:rPr lang="en-GB" dirty="0" err="1"/>
              <a:t>Grabango</a:t>
            </a:r>
            <a:r>
              <a:rPr lang="en-GB" dirty="0"/>
              <a:t>, and Walmart’s Intelligent Retail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Our proposed projects aims to build a robust </a:t>
            </a:r>
            <a:r>
              <a:rPr lang="en-GB" b="1" dirty="0"/>
              <a:t>Shelf-Monitoring-System </a:t>
            </a:r>
            <a:r>
              <a:rPr lang="en-GB" dirty="0"/>
              <a:t>(</a:t>
            </a:r>
            <a:r>
              <a:rPr lang="en-GB" b="1" dirty="0"/>
              <a:t>SMS</a:t>
            </a:r>
            <a:r>
              <a:rPr lang="en-GB" dirty="0"/>
              <a:t>) to tackle </a:t>
            </a:r>
            <a:r>
              <a:rPr lang="en-GB" b="1" dirty="0"/>
              <a:t>Out-of-Stock</a:t>
            </a:r>
            <a:r>
              <a:rPr lang="en-GB" dirty="0"/>
              <a:t> (</a:t>
            </a:r>
            <a:r>
              <a:rPr lang="en-GB" b="1" dirty="0"/>
              <a:t>OOS</a:t>
            </a:r>
            <a:r>
              <a:rPr lang="en-GB" dirty="0"/>
              <a:t>) and </a:t>
            </a:r>
            <a:r>
              <a:rPr lang="en-GB" b="1" dirty="0"/>
              <a:t>Misplaced</a:t>
            </a:r>
            <a:r>
              <a:rPr lang="en-GB" dirty="0"/>
              <a:t> (</a:t>
            </a:r>
            <a:r>
              <a:rPr lang="en-GB" b="1" dirty="0"/>
              <a:t>MIS</a:t>
            </a:r>
            <a:r>
              <a:rPr lang="en-GB" dirty="0"/>
              <a:t>)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Key components include a sliding </a:t>
            </a:r>
            <a:r>
              <a:rPr lang="en-GB" b="1" dirty="0"/>
              <a:t>camera</a:t>
            </a:r>
            <a:r>
              <a:rPr lang="en-GB" dirty="0"/>
              <a:t> system mounted on the opposing sides of </a:t>
            </a:r>
            <a:r>
              <a:rPr lang="en-GB" b="1" dirty="0"/>
              <a:t>shelves</a:t>
            </a:r>
            <a:r>
              <a:rPr lang="en-GB" dirty="0"/>
              <a:t>, connected to a </a:t>
            </a:r>
            <a:r>
              <a:rPr lang="en-GB" b="1" dirty="0"/>
              <a:t>web server </a:t>
            </a:r>
            <a:r>
              <a:rPr lang="en-GB" dirty="0"/>
              <a:t>that hosts a </a:t>
            </a:r>
            <a:r>
              <a:rPr lang="en-GB" b="1" dirty="0"/>
              <a:t>detection model</a:t>
            </a:r>
            <a:r>
              <a:rPr lang="en-GB" dirty="0"/>
              <a:t>, and a notification system that can provide </a:t>
            </a:r>
            <a:r>
              <a:rPr lang="en-GB" b="1" dirty="0"/>
              <a:t>real-time updates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268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Existing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 dirty="0"/>
              <a:t>Deep Learning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GB" sz="1800" b="1" dirty="0"/>
              <a:t>Faster R-CNN</a:t>
            </a:r>
          </a:p>
          <a:p>
            <a:pPr lvl="1">
              <a:lnSpc>
                <a:spcPct val="110000"/>
              </a:lnSpc>
            </a:pPr>
            <a:r>
              <a:rPr lang="en-GB" sz="1800" dirty="0"/>
              <a:t>A two-stage architecture, first generating region proposals and then predicting class labels, and bounding box coordinates</a:t>
            </a:r>
          </a:p>
          <a:p>
            <a:pPr lvl="1">
              <a:lnSpc>
                <a:spcPct val="110000"/>
              </a:lnSpc>
            </a:pPr>
            <a:r>
              <a:rPr lang="en-GB" sz="1800" dirty="0"/>
              <a:t>Generally slower due to its two-stage process</a:t>
            </a:r>
          </a:p>
          <a:p>
            <a:pPr>
              <a:lnSpc>
                <a:spcPct val="110000"/>
              </a:lnSpc>
            </a:pPr>
            <a:r>
              <a:rPr lang="en-GB" sz="1800" b="1" dirty="0"/>
              <a:t>YOLO</a:t>
            </a:r>
          </a:p>
          <a:p>
            <a:pPr lvl="1">
              <a:lnSpc>
                <a:spcPct val="110000"/>
              </a:lnSpc>
            </a:pPr>
            <a:r>
              <a:rPr lang="en-GB" sz="1800" dirty="0"/>
              <a:t>A single-stage architecture, simultaneously predicting class probabilities and bounding box coordinates in one pass through the network.</a:t>
            </a:r>
          </a:p>
          <a:p>
            <a:pPr lvl="1">
              <a:lnSpc>
                <a:spcPct val="110000"/>
              </a:lnSpc>
            </a:pPr>
            <a:r>
              <a:rPr lang="en-GB" sz="1800" dirty="0"/>
              <a:t>Known for its real-time object detection capabilities, achieving faster inference speeds.</a:t>
            </a:r>
          </a:p>
          <a:p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Other 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 fontScale="85000" lnSpcReduction="10000"/>
          </a:bodyPr>
          <a:lstStyle/>
          <a:p>
            <a:r>
              <a:rPr lang="en-GB" b="1" dirty="0"/>
              <a:t>Classical Methods</a:t>
            </a:r>
          </a:p>
          <a:p>
            <a:pPr lvl="1"/>
            <a:r>
              <a:rPr lang="en-GB" dirty="0"/>
              <a:t>Do not generalize well when applied to new environments.</a:t>
            </a:r>
          </a:p>
          <a:p>
            <a:r>
              <a:rPr lang="en-GB" b="1" dirty="0"/>
              <a:t>Depth Estimation Method</a:t>
            </a:r>
          </a:p>
          <a:p>
            <a:pPr lvl="1"/>
            <a:r>
              <a:rPr lang="en-GB" dirty="0"/>
              <a:t>Fail to detect product misplacement</a:t>
            </a:r>
          </a:p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695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6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25196" y="1591484"/>
            <a:ext cx="3548094" cy="365125"/>
          </a:xfrm>
        </p:spPr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02880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3" name="Graphic 12" descr="Abacus with solid fill">
            <a:extLst>
              <a:ext uri="{FF2B5EF4-FFF2-40B4-BE49-F238E27FC236}">
                <a16:creationId xmlns:a16="http://schemas.microsoft.com/office/drawing/2014/main" id="{1CC3FFC1-1796-5D5E-B68A-080D6B012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2301" y="2281693"/>
            <a:ext cx="914400" cy="914400"/>
          </a:xfrm>
          <a:prstGeom prst="rect">
            <a:avLst/>
          </a:prstGeom>
        </p:spPr>
      </p:pic>
      <p:pic>
        <p:nvPicPr>
          <p:cNvPr id="15" name="Graphic 14" descr="Abacus with solid fill">
            <a:extLst>
              <a:ext uri="{FF2B5EF4-FFF2-40B4-BE49-F238E27FC236}">
                <a16:creationId xmlns:a16="http://schemas.microsoft.com/office/drawing/2014/main" id="{D3C560B9-21F4-2231-E3AA-0EF98338F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2659" y="2281693"/>
            <a:ext cx="914400" cy="914400"/>
          </a:xfrm>
          <a:prstGeom prst="rect">
            <a:avLst/>
          </a:prstGeom>
        </p:spPr>
      </p:pic>
      <p:pic>
        <p:nvPicPr>
          <p:cNvPr id="19" name="Graphic 18" descr="Wi-Fi with solid fill">
            <a:extLst>
              <a:ext uri="{FF2B5EF4-FFF2-40B4-BE49-F238E27FC236}">
                <a16:creationId xmlns:a16="http://schemas.microsoft.com/office/drawing/2014/main" id="{A8B7BFCF-3027-07F7-D0DF-E47C89166C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928635" y="5101250"/>
            <a:ext cx="914400" cy="914400"/>
          </a:xfrm>
          <a:prstGeom prst="rect">
            <a:avLst/>
          </a:prstGeom>
        </p:spPr>
      </p:pic>
      <p:pic>
        <p:nvPicPr>
          <p:cNvPr id="21" name="Graphic 20" descr="Wireless router outline">
            <a:extLst>
              <a:ext uri="{FF2B5EF4-FFF2-40B4-BE49-F238E27FC236}">
                <a16:creationId xmlns:a16="http://schemas.microsoft.com/office/drawing/2014/main" id="{547745A8-ED8B-89F1-A45D-B77D7D3508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19843" y="646275"/>
            <a:ext cx="1757337" cy="1757337"/>
          </a:xfrm>
          <a:prstGeom prst="rect">
            <a:avLst/>
          </a:prstGeom>
        </p:spPr>
      </p:pic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EE37101C-5F94-2592-FDDB-F2D960041F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72350" y="2779400"/>
            <a:ext cx="1433769" cy="1433769"/>
          </a:xfrm>
          <a:prstGeom prst="rect">
            <a:avLst/>
          </a:prstGeom>
        </p:spPr>
      </p:pic>
      <p:pic>
        <p:nvPicPr>
          <p:cNvPr id="32" name="Graphic 31" descr="Abacus with solid fill">
            <a:extLst>
              <a:ext uri="{FF2B5EF4-FFF2-40B4-BE49-F238E27FC236}">
                <a16:creationId xmlns:a16="http://schemas.microsoft.com/office/drawing/2014/main" id="{E2047AA1-A0DB-004D-391F-B0702DB01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5622" y="2281693"/>
            <a:ext cx="914400" cy="914400"/>
          </a:xfrm>
          <a:prstGeom prst="rect">
            <a:avLst/>
          </a:prstGeom>
        </p:spPr>
      </p:pic>
      <p:pic>
        <p:nvPicPr>
          <p:cNvPr id="33" name="Graphic 32" descr="Abacus with solid fill">
            <a:extLst>
              <a:ext uri="{FF2B5EF4-FFF2-40B4-BE49-F238E27FC236}">
                <a16:creationId xmlns:a16="http://schemas.microsoft.com/office/drawing/2014/main" id="{A9B8D98F-CA1D-8A6D-AB56-78572B50C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5980" y="2281693"/>
            <a:ext cx="914400" cy="914400"/>
          </a:xfrm>
          <a:prstGeom prst="rect">
            <a:avLst/>
          </a:prstGeom>
        </p:spPr>
      </p:pic>
      <p:pic>
        <p:nvPicPr>
          <p:cNvPr id="34" name="Graphic 33" descr="Abacus with solid fill">
            <a:extLst>
              <a:ext uri="{FF2B5EF4-FFF2-40B4-BE49-F238E27FC236}">
                <a16:creationId xmlns:a16="http://schemas.microsoft.com/office/drawing/2014/main" id="{E009DED3-4E06-62FB-4BC8-EFFAC21E6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1647" y="2281693"/>
            <a:ext cx="914400" cy="914400"/>
          </a:xfrm>
          <a:prstGeom prst="rect">
            <a:avLst/>
          </a:prstGeom>
        </p:spPr>
      </p:pic>
      <p:pic>
        <p:nvPicPr>
          <p:cNvPr id="35" name="Graphic 34" descr="Abacus with solid fill">
            <a:extLst>
              <a:ext uri="{FF2B5EF4-FFF2-40B4-BE49-F238E27FC236}">
                <a16:creationId xmlns:a16="http://schemas.microsoft.com/office/drawing/2014/main" id="{844A0EB0-07D3-5703-5E3D-F3F990567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2005" y="2281693"/>
            <a:ext cx="914400" cy="914400"/>
          </a:xfrm>
          <a:prstGeom prst="rect">
            <a:avLst/>
          </a:prstGeom>
        </p:spPr>
      </p:pic>
      <p:pic>
        <p:nvPicPr>
          <p:cNvPr id="36" name="Graphic 35" descr="Abacus with solid fill">
            <a:extLst>
              <a:ext uri="{FF2B5EF4-FFF2-40B4-BE49-F238E27FC236}">
                <a16:creationId xmlns:a16="http://schemas.microsoft.com/office/drawing/2014/main" id="{BD0A6E74-0A61-6107-07BC-D86F7B1C4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2301" y="3832420"/>
            <a:ext cx="914400" cy="914400"/>
          </a:xfrm>
          <a:prstGeom prst="rect">
            <a:avLst/>
          </a:prstGeom>
        </p:spPr>
      </p:pic>
      <p:pic>
        <p:nvPicPr>
          <p:cNvPr id="37" name="Graphic 36" descr="Abacus with solid fill">
            <a:extLst>
              <a:ext uri="{FF2B5EF4-FFF2-40B4-BE49-F238E27FC236}">
                <a16:creationId xmlns:a16="http://schemas.microsoft.com/office/drawing/2014/main" id="{8A2F68BF-CB34-87A1-2956-55781A03F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2659" y="3832420"/>
            <a:ext cx="914400" cy="914400"/>
          </a:xfrm>
          <a:prstGeom prst="rect">
            <a:avLst/>
          </a:prstGeom>
        </p:spPr>
      </p:pic>
      <p:pic>
        <p:nvPicPr>
          <p:cNvPr id="38" name="Graphic 37" descr="Abacus with solid fill">
            <a:extLst>
              <a:ext uri="{FF2B5EF4-FFF2-40B4-BE49-F238E27FC236}">
                <a16:creationId xmlns:a16="http://schemas.microsoft.com/office/drawing/2014/main" id="{D74B7448-21B9-F0B5-9CA8-C15186987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5622" y="3832420"/>
            <a:ext cx="914400" cy="914400"/>
          </a:xfrm>
          <a:prstGeom prst="rect">
            <a:avLst/>
          </a:prstGeom>
        </p:spPr>
      </p:pic>
      <p:pic>
        <p:nvPicPr>
          <p:cNvPr id="39" name="Graphic 38" descr="Abacus with solid fill">
            <a:extLst>
              <a:ext uri="{FF2B5EF4-FFF2-40B4-BE49-F238E27FC236}">
                <a16:creationId xmlns:a16="http://schemas.microsoft.com/office/drawing/2014/main" id="{D2DBF49E-0CD2-BACD-9CAC-185684586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5980" y="3832420"/>
            <a:ext cx="914400" cy="914400"/>
          </a:xfrm>
          <a:prstGeom prst="rect">
            <a:avLst/>
          </a:prstGeom>
        </p:spPr>
      </p:pic>
      <p:pic>
        <p:nvPicPr>
          <p:cNvPr id="40" name="Graphic 39" descr="Abacus with solid fill">
            <a:extLst>
              <a:ext uri="{FF2B5EF4-FFF2-40B4-BE49-F238E27FC236}">
                <a16:creationId xmlns:a16="http://schemas.microsoft.com/office/drawing/2014/main" id="{D307A73F-AE84-5EC1-6888-14EE7DB91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1647" y="3832420"/>
            <a:ext cx="914400" cy="914400"/>
          </a:xfrm>
          <a:prstGeom prst="rect">
            <a:avLst/>
          </a:prstGeom>
        </p:spPr>
      </p:pic>
      <p:pic>
        <p:nvPicPr>
          <p:cNvPr id="41" name="Graphic 40" descr="Abacus with solid fill">
            <a:extLst>
              <a:ext uri="{FF2B5EF4-FFF2-40B4-BE49-F238E27FC236}">
                <a16:creationId xmlns:a16="http://schemas.microsoft.com/office/drawing/2014/main" id="{ACB07DD0-3E26-5458-2302-951B2B14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2005" y="3832420"/>
            <a:ext cx="914400" cy="9144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3EE2289-08A6-729B-6636-8D8975C8D304}"/>
              </a:ext>
            </a:extLst>
          </p:cNvPr>
          <p:cNvCxnSpPr>
            <a:cxnSpLocks/>
          </p:cNvCxnSpPr>
          <p:nvPr/>
        </p:nvCxnSpPr>
        <p:spPr>
          <a:xfrm>
            <a:off x="6475197" y="2119947"/>
            <a:ext cx="379407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7F0ACA6-F38D-1A42-3A93-DF7860654645}"/>
              </a:ext>
            </a:extLst>
          </p:cNvPr>
          <p:cNvCxnSpPr>
            <a:cxnSpLocks/>
          </p:cNvCxnSpPr>
          <p:nvPr/>
        </p:nvCxnSpPr>
        <p:spPr>
          <a:xfrm>
            <a:off x="6521241" y="4831864"/>
            <a:ext cx="379407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Graphic 48" descr="Wi-Fi with solid fill">
            <a:extLst>
              <a:ext uri="{FF2B5EF4-FFF2-40B4-BE49-F238E27FC236}">
                <a16:creationId xmlns:a16="http://schemas.microsoft.com/office/drawing/2014/main" id="{B923902F-1C8F-9C28-D5FD-D64809EBD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1837" y="859646"/>
            <a:ext cx="914400" cy="914400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AB73F562-5423-19C0-0C61-5030936DAC4E}"/>
              </a:ext>
            </a:extLst>
          </p:cNvPr>
          <p:cNvGrpSpPr/>
          <p:nvPr/>
        </p:nvGrpSpPr>
        <p:grpSpPr>
          <a:xfrm>
            <a:off x="10488330" y="2266468"/>
            <a:ext cx="929146" cy="929146"/>
            <a:chOff x="4288389" y="935170"/>
            <a:chExt cx="1426818" cy="142681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F14987A-9C3B-8B49-7760-610C58F0B82B}"/>
                </a:ext>
              </a:extLst>
            </p:cNvPr>
            <p:cNvGrpSpPr/>
            <p:nvPr/>
          </p:nvGrpSpPr>
          <p:grpSpPr>
            <a:xfrm>
              <a:off x="4293575" y="945803"/>
              <a:ext cx="530142" cy="530142"/>
              <a:chOff x="2932008" y="1577690"/>
              <a:chExt cx="914400" cy="914400"/>
            </a:xfrm>
          </p:grpSpPr>
          <p:pic>
            <p:nvPicPr>
              <p:cNvPr id="23" name="Graphic 22" descr="Phone Vibration with solid fill">
                <a:extLst>
                  <a:ext uri="{FF2B5EF4-FFF2-40B4-BE49-F238E27FC236}">
                    <a16:creationId xmlns:a16="http://schemas.microsoft.com/office/drawing/2014/main" id="{7AA0F11C-7F37-E7AE-EBB1-C904B597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932008" y="157769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Graphic 24" descr="Ringer outline">
                <a:extLst>
                  <a:ext uri="{FF2B5EF4-FFF2-40B4-BE49-F238E27FC236}">
                    <a16:creationId xmlns:a16="http://schemas.microsoft.com/office/drawing/2014/main" id="{D475B280-9A52-067B-EF0A-A2911C902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427613">
                <a:off x="3161224" y="1840197"/>
                <a:ext cx="461701" cy="461701"/>
              </a:xfrm>
              <a:prstGeom prst="rect">
                <a:avLst/>
              </a:prstGeom>
            </p:spPr>
          </p:pic>
        </p:grpSp>
        <p:pic>
          <p:nvPicPr>
            <p:cNvPr id="55" name="Graphic 54" descr="Man outline">
              <a:extLst>
                <a:ext uri="{FF2B5EF4-FFF2-40B4-BE49-F238E27FC236}">
                  <a16:creationId xmlns:a16="http://schemas.microsoft.com/office/drawing/2014/main" id="{357F69D1-AACF-9D25-84DB-6C8B9BB70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288389" y="935170"/>
              <a:ext cx="1426818" cy="1426818"/>
            </a:xfrm>
            <a:prstGeom prst="rect">
              <a:avLst/>
            </a:prstGeom>
          </p:spPr>
        </p:pic>
      </p:grpSp>
      <p:pic>
        <p:nvPicPr>
          <p:cNvPr id="57" name="Graphic 56" descr="Person eating with solid fill">
            <a:extLst>
              <a:ext uri="{FF2B5EF4-FFF2-40B4-BE49-F238E27FC236}">
                <a16:creationId xmlns:a16="http://schemas.microsoft.com/office/drawing/2014/main" id="{F741E450-A0BE-3333-CAA5-4A0FD6E2EA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2352" y="2480409"/>
            <a:ext cx="1872824" cy="1872824"/>
          </a:xfrm>
          <a:prstGeom prst="rect">
            <a:avLst/>
          </a:prstGeom>
        </p:spPr>
      </p:pic>
      <p:pic>
        <p:nvPicPr>
          <p:cNvPr id="27" name="Graphic 26" descr="Database outline">
            <a:extLst>
              <a:ext uri="{FF2B5EF4-FFF2-40B4-BE49-F238E27FC236}">
                <a16:creationId xmlns:a16="http://schemas.microsoft.com/office/drawing/2014/main" id="{65950EED-B6E9-5B2A-E61A-281A8C77D51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53773" y="4469864"/>
            <a:ext cx="1946748" cy="1946748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4D527226-9877-A778-DC52-3EF0EB1051EB}"/>
              </a:ext>
            </a:extLst>
          </p:cNvPr>
          <p:cNvGrpSpPr/>
          <p:nvPr/>
        </p:nvGrpSpPr>
        <p:grpSpPr>
          <a:xfrm>
            <a:off x="10430253" y="3827262"/>
            <a:ext cx="929146" cy="929146"/>
            <a:chOff x="4288389" y="935170"/>
            <a:chExt cx="1426818" cy="142681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FA21D49-FA65-1923-B5D9-03567C4FA1BE}"/>
                </a:ext>
              </a:extLst>
            </p:cNvPr>
            <p:cNvGrpSpPr/>
            <p:nvPr/>
          </p:nvGrpSpPr>
          <p:grpSpPr>
            <a:xfrm>
              <a:off x="4293575" y="945803"/>
              <a:ext cx="530142" cy="530142"/>
              <a:chOff x="2932008" y="1577690"/>
              <a:chExt cx="914400" cy="914400"/>
            </a:xfrm>
          </p:grpSpPr>
          <p:pic>
            <p:nvPicPr>
              <p:cNvPr id="69" name="Graphic 68" descr="Phone Vibration with solid fill">
                <a:extLst>
                  <a:ext uri="{FF2B5EF4-FFF2-40B4-BE49-F238E27FC236}">
                    <a16:creationId xmlns:a16="http://schemas.microsoft.com/office/drawing/2014/main" id="{A30236B1-D1AA-5C61-B57B-1D0351B9AA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932008" y="157769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0" name="Graphic 69" descr="Ringer outline">
                <a:extLst>
                  <a:ext uri="{FF2B5EF4-FFF2-40B4-BE49-F238E27FC236}">
                    <a16:creationId xmlns:a16="http://schemas.microsoft.com/office/drawing/2014/main" id="{E9F5CCE3-D459-32D5-4EC0-12E360691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427613">
                <a:off x="3161224" y="1840197"/>
                <a:ext cx="461701" cy="461701"/>
              </a:xfrm>
              <a:prstGeom prst="rect">
                <a:avLst/>
              </a:prstGeom>
            </p:spPr>
          </p:pic>
        </p:grpSp>
        <p:pic>
          <p:nvPicPr>
            <p:cNvPr id="68" name="Graphic 67" descr="Man outline">
              <a:extLst>
                <a:ext uri="{FF2B5EF4-FFF2-40B4-BE49-F238E27FC236}">
                  <a16:creationId xmlns:a16="http://schemas.microsoft.com/office/drawing/2014/main" id="{E7C27D6D-43C8-DE99-E898-6E90A6EC3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288389" y="935170"/>
              <a:ext cx="1426818" cy="1426818"/>
            </a:xfrm>
            <a:prstGeom prst="rect">
              <a:avLst/>
            </a:prstGeom>
          </p:spPr>
        </p:pic>
      </p:grpSp>
      <p:pic>
        <p:nvPicPr>
          <p:cNvPr id="74" name="Graphic 73" descr="Search Inventory outline">
            <a:extLst>
              <a:ext uri="{FF2B5EF4-FFF2-40B4-BE49-F238E27FC236}">
                <a16:creationId xmlns:a16="http://schemas.microsoft.com/office/drawing/2014/main" id="{1BA4606E-C2BF-72AB-2380-6D641FE443B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65166" y="2443447"/>
            <a:ext cx="1946748" cy="194674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D6A46D0-5289-24CA-8265-1E8CFF0C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/>
          <a:lstStyle/>
          <a:p>
            <a:r>
              <a:rPr lang="en-US" dirty="0"/>
              <a:t>Our solution</a:t>
            </a:r>
          </a:p>
        </p:txBody>
      </p:sp>
      <p:pic>
        <p:nvPicPr>
          <p:cNvPr id="9" name="Graphic 8" descr="Web cam with solid fill">
            <a:extLst>
              <a:ext uri="{FF2B5EF4-FFF2-40B4-BE49-F238E27FC236}">
                <a16:creationId xmlns:a16="http://schemas.microsoft.com/office/drawing/2014/main" id="{162D9182-4795-2C31-E81A-E14221A4072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089863" y="1565513"/>
            <a:ext cx="638348" cy="638348"/>
          </a:xfrm>
          <a:prstGeom prst="rect">
            <a:avLst/>
          </a:prstGeom>
        </p:spPr>
      </p:pic>
      <p:pic>
        <p:nvPicPr>
          <p:cNvPr id="10" name="Graphic 9" descr="Web cam with solid fill">
            <a:extLst>
              <a:ext uri="{FF2B5EF4-FFF2-40B4-BE49-F238E27FC236}">
                <a16:creationId xmlns:a16="http://schemas.microsoft.com/office/drawing/2014/main" id="{1C91FD59-B182-D402-C56E-3F24D4A90D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0800000">
            <a:off x="9066661" y="4740218"/>
            <a:ext cx="638348" cy="63834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8EE08B-B4A0-D7A5-2A21-C7948D813FD0}"/>
              </a:ext>
            </a:extLst>
          </p:cNvPr>
          <p:cNvCxnSpPr>
            <a:cxnSpLocks/>
            <a:stCxn id="10" idx="1"/>
            <a:endCxn id="51" idx="3"/>
          </p:cNvCxnSpPr>
          <p:nvPr/>
        </p:nvCxnSpPr>
        <p:spPr>
          <a:xfrm flipV="1">
            <a:off x="9705009" y="2729798"/>
            <a:ext cx="644441" cy="2329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982093-BF22-C3A1-4613-35D992D59B3C}"/>
              </a:ext>
            </a:extLst>
          </p:cNvPr>
          <p:cNvCxnSpPr>
            <a:cxnSpLocks/>
            <a:stCxn id="10" idx="3"/>
            <a:endCxn id="51" idx="1"/>
          </p:cNvCxnSpPr>
          <p:nvPr/>
        </p:nvCxnSpPr>
        <p:spPr>
          <a:xfrm flipH="1" flipV="1">
            <a:off x="8408182" y="2729798"/>
            <a:ext cx="658479" cy="2329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C7A7CD-506C-0DC9-37EF-DA7411EF2129}"/>
              </a:ext>
            </a:extLst>
          </p:cNvPr>
          <p:cNvCxnSpPr>
            <a:cxnSpLocks/>
            <a:stCxn id="9" idx="1"/>
            <a:endCxn id="30" idx="1"/>
          </p:cNvCxnSpPr>
          <p:nvPr/>
        </p:nvCxnSpPr>
        <p:spPr>
          <a:xfrm flipH="1">
            <a:off x="6438403" y="1884687"/>
            <a:ext cx="651460" cy="23990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1DE31B-9B27-2A9C-8363-F1128ABEF900}"/>
              </a:ext>
            </a:extLst>
          </p:cNvPr>
          <p:cNvCxnSpPr>
            <a:cxnSpLocks/>
            <a:stCxn id="9" idx="3"/>
            <a:endCxn id="30" idx="3"/>
          </p:cNvCxnSpPr>
          <p:nvPr/>
        </p:nvCxnSpPr>
        <p:spPr>
          <a:xfrm>
            <a:off x="7728211" y="1884687"/>
            <a:ext cx="651460" cy="23990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32F3313-ED71-D2A6-225D-6E248EF4C7FB}"/>
              </a:ext>
            </a:extLst>
          </p:cNvPr>
          <p:cNvSpPr/>
          <p:nvPr/>
        </p:nvSpPr>
        <p:spPr>
          <a:xfrm>
            <a:off x="6438403" y="3827262"/>
            <a:ext cx="1941268" cy="91295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023A6BB-AF00-1F44-0153-CD125080908C}"/>
              </a:ext>
            </a:extLst>
          </p:cNvPr>
          <p:cNvSpPr/>
          <p:nvPr/>
        </p:nvSpPr>
        <p:spPr>
          <a:xfrm>
            <a:off x="8408182" y="2273320"/>
            <a:ext cx="1941268" cy="91295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53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 animBg="1"/>
      <p:bldP spid="5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>
            <a:normAutofit/>
          </a:bodyPr>
          <a:lstStyle/>
          <a:p>
            <a:r>
              <a:rPr lang="en-GB" dirty="0"/>
              <a:t>Prototype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Collected &amp; labelled images</a:t>
            </a:r>
            <a:r>
              <a:rPr lang="en-GB" dirty="0"/>
              <a:t> from Danube supermarket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Experimented</a:t>
            </a:r>
            <a:r>
              <a:rPr lang="en-GB" dirty="0"/>
              <a:t> </a:t>
            </a:r>
            <a:r>
              <a:rPr lang="en-GB" b="1" dirty="0"/>
              <a:t>with YOLO </a:t>
            </a:r>
            <a:r>
              <a:rPr lang="en-GB" dirty="0"/>
              <a:t>v5 and v7, &amp; Fine-tuned v8 on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Built a simple web interface </a:t>
            </a:r>
            <a:r>
              <a:rPr lang="en-GB" dirty="0"/>
              <a:t>to the object detection model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68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GB" dirty="0"/>
              <a:t>Danube Supermarket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r>
              <a:rPr lang="en-GB" dirty="0"/>
              <a:t>Focused on five shelves ~150 products</a:t>
            </a:r>
          </a:p>
          <a:p>
            <a:r>
              <a:rPr lang="en-GB" dirty="0"/>
              <a:t>Each product was removed to simulate OOS, and 32 product were moved around five times to simulate MIS</a:t>
            </a:r>
          </a:p>
          <a:p>
            <a:r>
              <a:rPr lang="en-GB" dirty="0"/>
              <a:t>A total of 310 images were collected and augmented</a:t>
            </a:r>
          </a:p>
          <a:p>
            <a:r>
              <a:rPr lang="en-GB" dirty="0"/>
              <a:t>Data set was split 90/5/5% with balanced samples of classes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4B7196-1CBE-7333-2A82-8BA49C4024D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88961" y="1575707"/>
            <a:ext cx="4763251" cy="4613956"/>
          </a:xfrm>
          <a:prstGeom prst="rect">
            <a:avLst/>
          </a:prstGeom>
        </p:spPr>
      </p:pic>
      <p:pic>
        <p:nvPicPr>
          <p:cNvPr id="1026" name="Picture 2" descr="Jobs at Roboflow (S20) | Y Combinator's Work at a Startup">
            <a:extLst>
              <a:ext uri="{FF2B5EF4-FFF2-40B4-BE49-F238E27FC236}">
                <a16:creationId xmlns:a16="http://schemas.microsoft.com/office/drawing/2014/main" id="{684B8242-482A-9C4F-937B-8CA89664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601" y="664300"/>
            <a:ext cx="1615969" cy="91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13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GB" dirty="0"/>
              <a:t>YOLOv5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YOLOv7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122D30-1AF5-315B-65B7-CF350B92569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7588" y="2821792"/>
            <a:ext cx="5133975" cy="2000250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96F1BC1-CD61-ADC3-14E4-8AFDE20323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1399" y="2830181"/>
            <a:ext cx="5296032" cy="2052212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EBBD64-9F18-60B2-3B70-7726F320A31F}"/>
              </a:ext>
            </a:extLst>
          </p:cNvPr>
          <p:cNvSpPr txBox="1"/>
          <p:nvPr/>
        </p:nvSpPr>
        <p:spPr>
          <a:xfrm>
            <a:off x="2197216" y="5820331"/>
            <a:ext cx="778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Paperspace</a:t>
            </a: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Notebook, Quadro-P6000 GPU, 5- and 2.5-hours training time respectively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5785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fine-tuning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YOLOv8s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7D3F48-170A-67EB-CB3E-5280B973D7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3019306"/>
            <a:ext cx="5157787" cy="200842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13D55F6-90A3-30CE-41B7-0F1736113D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706394" y="2398649"/>
            <a:ext cx="4114799" cy="4078277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0B3263-5BDD-EB14-7CAB-6D4B259E92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245" t="63617" r="3394" b="4078"/>
          <a:stretch/>
        </p:blipFill>
        <p:spPr>
          <a:xfrm>
            <a:off x="9384223" y="4971578"/>
            <a:ext cx="1286643" cy="130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4929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System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Diagram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F135929-F537-3441-7AF6-2FC37DDDEB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Detection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 API [Python + Flask]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IP Cameras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Web Server [Node.js + Express]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Web-site server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Web worker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Broadcasting service</a:t>
            </a:r>
          </a:p>
        </p:txBody>
      </p:sp>
      <p:pic>
        <p:nvPicPr>
          <p:cNvPr id="7" name="Content Placeholder 16">
            <a:extLst>
              <a:ext uri="{FF2B5EF4-FFF2-40B4-BE49-F238E27FC236}">
                <a16:creationId xmlns:a16="http://schemas.microsoft.com/office/drawing/2014/main" id="{A7075428-0D9D-66A5-4E41-E9F04FE693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840201"/>
            <a:ext cx="5183188" cy="3014336"/>
          </a:xfrm>
        </p:spPr>
      </p:pic>
    </p:spTree>
    <p:extLst>
      <p:ext uri="{BB962C8B-B14F-4D97-AF65-F5344CB8AC3E}">
        <p14:creationId xmlns:p14="http://schemas.microsoft.com/office/powerpoint/2010/main" val="618401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025B34-BD2B-4F65-80AF-217925182E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5B3D43-99F7-47DF-90D6-3E3028F5936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2BE0AF-90CB-4C86-BB1E-26E501BCE9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Gradient design</Template>
  <TotalTime>631</TotalTime>
  <Words>1376</Words>
  <Application>Microsoft Office PowerPoint</Application>
  <PresentationFormat>Widescreen</PresentationFormat>
  <Paragraphs>193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Univers</vt:lpstr>
      <vt:lpstr>GradientVTI</vt:lpstr>
      <vt:lpstr>231-ICS-619 Project  Video-based Retail Store Shelf Monitoring</vt:lpstr>
      <vt:lpstr>Introduction</vt:lpstr>
      <vt:lpstr>Existing Solutions</vt:lpstr>
      <vt:lpstr>Our solution</vt:lpstr>
      <vt:lpstr>Prototype</vt:lpstr>
      <vt:lpstr>Data Collection</vt:lpstr>
      <vt:lpstr>Experiments</vt:lpstr>
      <vt:lpstr>Model fine-tuning</vt:lpstr>
      <vt:lpstr>System Design</vt:lpstr>
      <vt:lpstr>Prototype</vt:lpstr>
      <vt:lpstr>Conclusion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231-ICS-619 Project  Video-based Retail Store Shelf Monitoring</dc:title>
  <dc:creator>Mamoun Alghaslan</dc:creator>
  <cp:lastModifiedBy>Mamoun Alghaslan</cp:lastModifiedBy>
  <cp:revision>20</cp:revision>
  <dcterms:created xsi:type="dcterms:W3CDTF">2023-12-08T05:56:07Z</dcterms:created>
  <dcterms:modified xsi:type="dcterms:W3CDTF">2023-12-13T15:55:06Z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